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DAE700-31E5-436B-B608-BE22587BF256}"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3915392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2DAE700-31E5-436B-B608-BE22587BF256}"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2326952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32DAE700-31E5-436B-B608-BE22587BF256}"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2340932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32DAE700-31E5-436B-B608-BE22587BF256}"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90988-BF6A-4616-81FF-730F3CB513DF}"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01495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DAE700-31E5-436B-B608-BE22587BF256}"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299298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2DAE700-31E5-436B-B608-BE22587BF256}" type="datetimeFigureOut">
              <a:rPr lang="en-US" smtClean="0"/>
              <a:t>1/21/2020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40453600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2DAE700-31E5-436B-B608-BE22587BF256}" type="datetimeFigureOut">
              <a:rPr lang="en-US" smtClean="0"/>
              <a:t>1/21/2020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32436286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DAE700-31E5-436B-B608-BE22587BF256}"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3044632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DAE700-31E5-436B-B608-BE22587BF256}"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3313178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32DAE700-31E5-436B-B608-BE22587BF256}"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318865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DAE700-31E5-436B-B608-BE22587BF256}"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3717645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DAE700-31E5-436B-B608-BE22587BF256}"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1223228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DAE700-31E5-436B-B608-BE22587BF256}"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2672570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32DAE700-31E5-436B-B608-BE22587BF256}" type="datetimeFigureOut">
              <a:rPr lang="en-US" smtClean="0"/>
              <a:t>1/21/2020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4119808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2DAE700-31E5-436B-B608-BE22587BF256}" type="datetimeFigureOut">
              <a:rPr lang="en-US" smtClean="0"/>
              <a:t>1/21/2020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125267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32DAE700-31E5-436B-B608-BE22587BF256}" type="datetimeFigureOut">
              <a:rPr lang="en-US" smtClean="0"/>
              <a:t>1/21/2020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2315613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2DAE700-31E5-436B-B608-BE22587BF256}"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119909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2DAE700-31E5-436B-B608-BE22587BF256}" type="datetimeFigureOut">
              <a:rPr lang="en-US" smtClean="0"/>
              <a:t>1/21/2020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9390988-BF6A-4616-81FF-730F3CB513DF}" type="slidenum">
              <a:rPr lang="en-US" smtClean="0"/>
              <a:t>‹#›</a:t>
            </a:fld>
            <a:endParaRPr lang="en-US"/>
          </a:p>
        </p:txBody>
      </p:sp>
    </p:spTree>
    <p:extLst>
      <p:ext uri="{BB962C8B-B14F-4D97-AF65-F5344CB8AC3E}">
        <p14:creationId xmlns:p14="http://schemas.microsoft.com/office/powerpoint/2010/main" val="11721760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Urban_planner" TargetMode="External"/><Relationship Id="rId7" Type="http://schemas.openxmlformats.org/officeDocument/2006/relationships/hyperlink" Target="https://en.wikipedia.org/wiki/Urban_planning" TargetMode="External"/><Relationship Id="rId2" Type="http://schemas.openxmlformats.org/officeDocument/2006/relationships/hyperlink" Target="https://en.wikipedia.org/wiki/Spain" TargetMode="External"/><Relationship Id="rId1" Type="http://schemas.openxmlformats.org/officeDocument/2006/relationships/slideLayout" Target="../slideLayouts/slideLayout2.xml"/><Relationship Id="rId6" Type="http://schemas.openxmlformats.org/officeDocument/2006/relationships/hyperlink" Target="https://en.wikipedia.org/wiki/Madrid" TargetMode="External"/><Relationship Id="rId5" Type="http://schemas.openxmlformats.org/officeDocument/2006/relationships/hyperlink" Target="https://en.wikipedia.org/wiki/Ciudad_Lineal" TargetMode="External"/><Relationship Id="rId4" Type="http://schemas.openxmlformats.org/officeDocument/2006/relationships/hyperlink" Target="https://en.wikipedia.org/wiki/Linear_Cit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53420"/>
            <a:ext cx="8825658" cy="3329581"/>
          </a:xfrm>
        </p:spPr>
        <p:txBody>
          <a:bodyPr/>
          <a:lstStyle/>
          <a:p>
            <a:pPr algn="ctr"/>
            <a:r>
              <a:rPr lang="en-US" sz="11500" dirty="0" smtClean="0">
                <a:solidFill>
                  <a:srgbClr val="FFFF00"/>
                </a:solidFill>
                <a:latin typeface="Times New Roman" panose="02020603050405020304" pitchFamily="18" charset="0"/>
                <a:cs typeface="Times New Roman" panose="02020603050405020304" pitchFamily="18" charset="0"/>
              </a:rPr>
              <a:t>Lecture no. </a:t>
            </a:r>
            <a:r>
              <a:rPr lang="en-US" sz="11500" smtClean="0">
                <a:solidFill>
                  <a:srgbClr val="FFFF00"/>
                </a:solidFill>
                <a:latin typeface="Times New Roman" panose="02020603050405020304" pitchFamily="18" charset="0"/>
                <a:cs typeface="Times New Roman" panose="02020603050405020304" pitchFamily="18" charset="0"/>
              </a:rPr>
              <a:t>10</a:t>
            </a:r>
            <a:endParaRPr lang="en-US" sz="11500" dirty="0">
              <a:solidFill>
                <a:srgbClr val="FFFF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10352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Times New Roman" panose="02020603050405020304" pitchFamily="18" charset="0"/>
                <a:cs typeface="Times New Roman" panose="02020603050405020304" pitchFamily="18" charset="0"/>
              </a:rPr>
              <a:t>Planning Theory of </a:t>
            </a:r>
            <a:r>
              <a:rPr lang="en-US" dirty="0" smtClean="0">
                <a:solidFill>
                  <a:srgbClr val="FFFF00"/>
                </a:solidFill>
                <a:latin typeface="Times New Roman" panose="02020603050405020304" pitchFamily="18" charset="0"/>
                <a:cs typeface="Times New Roman" panose="02020603050405020304" pitchFamily="18" charset="0"/>
              </a:rPr>
              <a:t>C.A. Doxiadis</a:t>
            </a:r>
            <a:endParaRPr lang="en-US" dirty="0"/>
          </a:p>
        </p:txBody>
      </p:sp>
      <p:sp>
        <p:nvSpPr>
          <p:cNvPr id="3" name="Content Placeholder 2"/>
          <p:cNvSpPr>
            <a:spLocks noGrp="1"/>
          </p:cNvSpPr>
          <p:nvPr>
            <p:ph idx="1"/>
          </p:nvPr>
        </p:nvSpPr>
        <p:spPr>
          <a:xfrm>
            <a:off x="646110" y="1353671"/>
            <a:ext cx="10501501" cy="4195481"/>
          </a:xfrm>
        </p:spPr>
        <p:txBody>
          <a:bodyPr/>
          <a:lstStyle/>
          <a:p>
            <a:pPr marL="0" indent="0">
              <a:buNone/>
            </a:pPr>
            <a:r>
              <a:rPr lang="en-US" dirty="0" smtClean="0">
                <a:solidFill>
                  <a:srgbClr val="00B0F0"/>
                </a:solidFill>
                <a:latin typeface="Times New Roman" panose="02020603050405020304" pitchFamily="18" charset="0"/>
                <a:cs typeface="Times New Roman" panose="02020603050405020304" pitchFamily="18" charset="0"/>
              </a:rPr>
              <a:t>Constantinos Apostolu Doxiadis </a:t>
            </a:r>
            <a:r>
              <a:rPr lang="en-US" dirty="0" smtClean="0">
                <a:latin typeface="Times New Roman" panose="02020603050405020304" pitchFamily="18" charset="0"/>
                <a:cs typeface="Times New Roman" panose="02020603050405020304" pitchFamily="18" charset="0"/>
              </a:rPr>
              <a:t>also known as C.A Doxiadis (1914-1975) was a Greek city planner &amp; architect. He became known as the leading town planner &amp; architect of Islamabad, the new capital of Pakistan, and later as the father of Ekistics.</a:t>
            </a:r>
          </a:p>
          <a:p>
            <a:pPr marL="0" indent="0">
              <a:buNone/>
            </a:pPr>
            <a:r>
              <a:rPr lang="en-US" sz="2800" b="1" dirty="0" smtClean="0">
                <a:solidFill>
                  <a:srgbClr val="FFFF00"/>
                </a:solidFill>
                <a:latin typeface="Times New Roman" panose="02020603050405020304" pitchFamily="18" charset="0"/>
                <a:cs typeface="Times New Roman" panose="02020603050405020304" pitchFamily="18" charset="0"/>
              </a:rPr>
              <a:t>Ekistics</a:t>
            </a:r>
          </a:p>
          <a:p>
            <a:pPr marL="0" indent="0" algn="just">
              <a:buNone/>
            </a:pPr>
            <a:r>
              <a:rPr lang="en-US" dirty="0" smtClean="0">
                <a:latin typeface="Times New Roman" panose="02020603050405020304" pitchFamily="18" charset="0"/>
                <a:cs typeface="Times New Roman" panose="02020603050405020304" pitchFamily="18" charset="0"/>
              </a:rPr>
              <a:t>The term Ekistics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applies to the science of human settlements. It includes regional, city, community planning and dwelling design. It involves the study of all kinds of Human Settlements with a view to geography and ecology-the physical environment- and human psychology, anthropology, cultural, political and occasionally aesthetics. As a scientific mode of study is currently found to rely on statistics and description, organized in five ekistics elements: nature, Anthropos, society, shells and networks. </a:t>
            </a:r>
          </a:p>
        </p:txBody>
      </p:sp>
    </p:spTree>
    <p:extLst>
      <p:ext uri="{BB962C8B-B14F-4D97-AF65-F5344CB8AC3E}">
        <p14:creationId xmlns:p14="http://schemas.microsoft.com/office/powerpoint/2010/main" val="2865065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Times New Roman" panose="02020603050405020304" pitchFamily="18" charset="0"/>
                <a:cs typeface="Times New Roman" panose="02020603050405020304" pitchFamily="18" charset="0"/>
              </a:rPr>
              <a:t>Planning Theory of C.A. Doxiadis</a:t>
            </a:r>
            <a:endParaRPr lang="en-US" dirty="0"/>
          </a:p>
        </p:txBody>
      </p:sp>
      <p:sp>
        <p:nvSpPr>
          <p:cNvPr id="3" name="Content Placeholder 2"/>
          <p:cNvSpPr>
            <a:spLocks noGrp="1"/>
          </p:cNvSpPr>
          <p:nvPr>
            <p:ph idx="1"/>
          </p:nvPr>
        </p:nvSpPr>
        <p:spPr>
          <a:xfrm>
            <a:off x="647092" y="1286436"/>
            <a:ext cx="9403742" cy="4195481"/>
          </a:xfrm>
        </p:spPr>
        <p:txBody>
          <a:bodyPr>
            <a:noAutofit/>
          </a:bodyPr>
          <a:lstStyle/>
          <a:p>
            <a:pPr marL="0" indent="0">
              <a:buNone/>
            </a:pPr>
            <a:r>
              <a:rPr lang="en-US" sz="2400" dirty="0" smtClean="0">
                <a:solidFill>
                  <a:srgbClr val="FFFF00"/>
                </a:solidFill>
                <a:latin typeface="Times New Roman" panose="02020603050405020304" pitchFamily="18" charset="0"/>
                <a:cs typeface="Times New Roman" panose="02020603050405020304" pitchFamily="18" charset="0"/>
              </a:rPr>
              <a:t>(A) Basic Principles of EKISTICS-science of Human Settlements (On Y-Axis)</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As a scientific mode of study is currently found to rely on statistics and description, organized in five Ekistics elements: nature, Anthropos, society, shells and networks. </a:t>
            </a:r>
            <a:r>
              <a:rPr lang="en-US" sz="2400" dirty="0" smtClean="0">
                <a:solidFill>
                  <a:srgbClr val="00B0F0"/>
                </a:solidFill>
                <a:latin typeface="Times New Roman" panose="02020603050405020304" pitchFamily="18" charset="0"/>
                <a:cs typeface="Times New Roman" panose="02020603050405020304" pitchFamily="18" charset="0"/>
              </a:rPr>
              <a:t>For simplification these five elements have been taken as man, nature, shell, society and network.</a:t>
            </a:r>
          </a:p>
          <a:p>
            <a:pPr marL="0" indent="0" algn="just">
              <a:buNone/>
            </a:pPr>
            <a:r>
              <a:rPr lang="en-US" sz="2400" dirty="0" smtClean="0">
                <a:solidFill>
                  <a:srgbClr val="FFFF00"/>
                </a:solidFill>
                <a:latin typeface="Times New Roman" panose="02020603050405020304" pitchFamily="18" charset="0"/>
                <a:cs typeface="Times New Roman" panose="02020603050405020304" pitchFamily="18" charset="0"/>
              </a:rPr>
              <a:t>(B) </a:t>
            </a:r>
            <a:r>
              <a:rPr lang="en-US" sz="2400" dirty="0" smtClean="0">
                <a:solidFill>
                  <a:srgbClr val="00B0F0"/>
                </a:solidFill>
                <a:latin typeface="Times New Roman" panose="02020603050405020304" pitchFamily="18" charset="0"/>
                <a:cs typeface="Times New Roman" panose="02020603050405020304" pitchFamily="18" charset="0"/>
              </a:rPr>
              <a:t> </a:t>
            </a:r>
            <a:r>
              <a:rPr lang="en-US" sz="2400" dirty="0" smtClean="0">
                <a:solidFill>
                  <a:srgbClr val="FFFF00"/>
                </a:solidFill>
                <a:latin typeface="Times New Roman" panose="02020603050405020304" pitchFamily="18" charset="0"/>
                <a:cs typeface="Times New Roman" panose="02020603050405020304" pitchFamily="18" charset="0"/>
              </a:rPr>
              <a:t>Name of Units and Population Scale</a:t>
            </a:r>
          </a:p>
          <a:p>
            <a:pPr algn="just">
              <a:buFont typeface="Wingdings" panose="05000000000000000000" pitchFamily="2" charset="2"/>
              <a:buChar char="Ø"/>
            </a:pPr>
            <a:r>
              <a:rPr lang="en-US" sz="2400" dirty="0">
                <a:solidFill>
                  <a:srgbClr val="FFFF0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room – 2</a:t>
            </a:r>
          </a:p>
          <a:p>
            <a:pPr algn="just">
              <a:buFont typeface="Wingdings" panose="05000000000000000000" pitchFamily="2" charset="2"/>
              <a:buChar char="Ø"/>
            </a:pPr>
            <a:r>
              <a:rPr lang="en-US" sz="2400" dirty="0">
                <a:solidFill>
                  <a:srgbClr val="00B0F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House – 5</a:t>
            </a:r>
          </a:p>
          <a:p>
            <a:pPr algn="just">
              <a:buFont typeface="Wingdings" panose="05000000000000000000" pitchFamily="2" charset="2"/>
              <a:buChar char="Ø"/>
            </a:pPr>
            <a:r>
              <a:rPr lang="en-US" sz="2400" dirty="0">
                <a:solidFill>
                  <a:srgbClr val="00B0F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House group (hamlet)- 40</a:t>
            </a:r>
          </a:p>
          <a:p>
            <a:pPr algn="just">
              <a:buFont typeface="Wingdings" panose="05000000000000000000" pitchFamily="2" charset="2"/>
              <a:buChar char="Ø"/>
            </a:pPr>
            <a:r>
              <a:rPr lang="en-US" sz="2400" dirty="0">
                <a:solidFill>
                  <a:srgbClr val="00B0F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small neighborhood (village) - 250</a:t>
            </a:r>
            <a:endParaRPr lang="en-US" sz="2400" dirty="0" smtClean="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4426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Times New Roman" panose="02020603050405020304" pitchFamily="18" charset="0"/>
                <a:cs typeface="Times New Roman" panose="02020603050405020304" pitchFamily="18" charset="0"/>
              </a:rPr>
              <a:t>Planning Theory of C.A. Doxiadis</a:t>
            </a:r>
            <a:endParaRPr lang="en-US" dirty="0"/>
          </a:p>
        </p:txBody>
      </p:sp>
      <p:sp>
        <p:nvSpPr>
          <p:cNvPr id="3" name="Content Placeholder 2"/>
          <p:cNvSpPr>
            <a:spLocks noGrp="1"/>
          </p:cNvSpPr>
          <p:nvPr>
            <p:ph idx="1"/>
          </p:nvPr>
        </p:nvSpPr>
        <p:spPr>
          <a:xfrm>
            <a:off x="647092" y="1286436"/>
            <a:ext cx="9403742" cy="4195481"/>
          </a:xfrm>
        </p:spPr>
        <p:txBody>
          <a:bodyPr>
            <a:noAutofit/>
          </a:bodyPr>
          <a:lstStyle/>
          <a:p>
            <a:pPr>
              <a:buFont typeface="Wingdings" panose="05000000000000000000" pitchFamily="2" charset="2"/>
              <a:buChar char="Ø"/>
            </a:pPr>
            <a:r>
              <a:rPr lang="en-US" sz="2400" dirty="0" smtClean="0"/>
              <a:t> Neighborhood – 1,500</a:t>
            </a:r>
          </a:p>
          <a:p>
            <a:pPr>
              <a:buFont typeface="Wingdings" panose="05000000000000000000" pitchFamily="2" charset="2"/>
              <a:buChar char="Ø"/>
            </a:pPr>
            <a:r>
              <a:rPr lang="en-US" sz="2400" dirty="0"/>
              <a:t> </a:t>
            </a:r>
            <a:r>
              <a:rPr lang="en-US" sz="2400" dirty="0" smtClean="0"/>
              <a:t>Small polis (town)- 10,000</a:t>
            </a:r>
          </a:p>
          <a:p>
            <a:pPr>
              <a:buFont typeface="Wingdings" panose="05000000000000000000" pitchFamily="2" charset="2"/>
              <a:buChar char="Ø"/>
            </a:pPr>
            <a:r>
              <a:rPr lang="en-US" sz="2400" dirty="0"/>
              <a:t> </a:t>
            </a:r>
            <a:r>
              <a:rPr lang="en-US" sz="2400" dirty="0" smtClean="0"/>
              <a:t>polis (city) – 75,000</a:t>
            </a:r>
          </a:p>
          <a:p>
            <a:pPr>
              <a:buFont typeface="Wingdings" panose="05000000000000000000" pitchFamily="2" charset="2"/>
              <a:buChar char="Ø"/>
            </a:pPr>
            <a:r>
              <a:rPr lang="en-US" sz="2400" dirty="0" smtClean="0"/>
              <a:t> small metropolis – 500,00</a:t>
            </a:r>
          </a:p>
          <a:p>
            <a:pPr>
              <a:buFont typeface="Wingdings" panose="05000000000000000000" pitchFamily="2" charset="2"/>
              <a:buChar char="Ø"/>
            </a:pPr>
            <a:r>
              <a:rPr lang="en-US" sz="2400" dirty="0"/>
              <a:t> </a:t>
            </a:r>
            <a:r>
              <a:rPr lang="en-US" sz="2400" dirty="0" smtClean="0"/>
              <a:t>metropolis – 4 million</a:t>
            </a:r>
          </a:p>
          <a:p>
            <a:pPr>
              <a:buFont typeface="Wingdings" panose="05000000000000000000" pitchFamily="2" charset="2"/>
              <a:buChar char="Ø"/>
            </a:pPr>
            <a:r>
              <a:rPr lang="en-US" sz="2400" dirty="0"/>
              <a:t> </a:t>
            </a:r>
            <a:r>
              <a:rPr lang="en-US" sz="2400" dirty="0" smtClean="0"/>
              <a:t>small megapolis – 25 million</a:t>
            </a:r>
          </a:p>
          <a:p>
            <a:pPr>
              <a:buFont typeface="Wingdings" panose="05000000000000000000" pitchFamily="2" charset="2"/>
              <a:buChar char="Ø"/>
            </a:pPr>
            <a:r>
              <a:rPr lang="en-US" sz="2400" dirty="0"/>
              <a:t> </a:t>
            </a:r>
            <a:r>
              <a:rPr lang="en-US" sz="2400" dirty="0" smtClean="0"/>
              <a:t>megapolis – 150 million</a:t>
            </a:r>
          </a:p>
          <a:p>
            <a:pPr>
              <a:buFont typeface="Wingdings" panose="05000000000000000000" pitchFamily="2" charset="2"/>
              <a:buChar char="Ø"/>
            </a:pPr>
            <a:r>
              <a:rPr lang="en-US" sz="2400" dirty="0"/>
              <a:t> </a:t>
            </a:r>
            <a:r>
              <a:rPr lang="en-US" sz="2400" dirty="0" smtClean="0"/>
              <a:t>small eperopolis – 750 million</a:t>
            </a:r>
          </a:p>
          <a:p>
            <a:pPr>
              <a:buFont typeface="Wingdings" panose="05000000000000000000" pitchFamily="2" charset="2"/>
              <a:buChar char="Ø"/>
            </a:pPr>
            <a:r>
              <a:rPr lang="en-US" sz="2400" dirty="0"/>
              <a:t> </a:t>
            </a:r>
            <a:r>
              <a:rPr lang="en-US" sz="2400" dirty="0" smtClean="0"/>
              <a:t>eperopolis – 7,500 million</a:t>
            </a:r>
          </a:p>
          <a:p>
            <a:pPr>
              <a:buFont typeface="Wingdings" panose="05000000000000000000" pitchFamily="2" charset="2"/>
              <a:buChar char="Ø"/>
            </a:pPr>
            <a:r>
              <a:rPr lang="en-US" sz="2400" dirty="0"/>
              <a:t> </a:t>
            </a:r>
            <a:r>
              <a:rPr lang="en-US" sz="2400" dirty="0" smtClean="0"/>
              <a:t>ecumenopolis – 50,000 million</a:t>
            </a:r>
            <a:endParaRPr lang="en-US" sz="2400" dirty="0"/>
          </a:p>
        </p:txBody>
      </p:sp>
    </p:spTree>
    <p:extLst>
      <p:ext uri="{BB962C8B-B14F-4D97-AF65-F5344CB8AC3E}">
        <p14:creationId xmlns:p14="http://schemas.microsoft.com/office/powerpoint/2010/main" val="3851429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Times New Roman" panose="02020603050405020304" pitchFamily="18" charset="0"/>
                <a:cs typeface="Times New Roman" panose="02020603050405020304" pitchFamily="18" charset="0"/>
              </a:rPr>
              <a:t>Planning Theory of </a:t>
            </a:r>
            <a:r>
              <a:rPr lang="en-US" dirty="0" smtClean="0">
                <a:solidFill>
                  <a:srgbClr val="FFFF00"/>
                </a:solidFill>
                <a:latin typeface="Times New Roman" panose="02020603050405020304" pitchFamily="18" charset="0"/>
                <a:cs typeface="Times New Roman" panose="02020603050405020304" pitchFamily="18" charset="0"/>
              </a:rPr>
              <a:t>Frank Lloyd Wright</a:t>
            </a:r>
            <a:endParaRPr lang="en-US" dirty="0"/>
          </a:p>
        </p:txBody>
      </p:sp>
      <p:sp>
        <p:nvSpPr>
          <p:cNvPr id="3" name="Content Placeholder 2"/>
          <p:cNvSpPr>
            <a:spLocks noGrp="1"/>
          </p:cNvSpPr>
          <p:nvPr>
            <p:ph idx="1"/>
          </p:nvPr>
        </p:nvSpPr>
        <p:spPr>
          <a:xfrm>
            <a:off x="646110" y="1474695"/>
            <a:ext cx="9404723" cy="4195481"/>
          </a:xfrm>
        </p:spPr>
        <p:txBody>
          <a:bodyPr>
            <a:noAutofit/>
          </a:bodyPr>
          <a:lstStyle/>
          <a:p>
            <a:pPr algn="just"/>
            <a:r>
              <a:rPr lang="en-US" sz="2400" dirty="0">
                <a:latin typeface="Times New Roman" panose="02020603050405020304" pitchFamily="18" charset="0"/>
                <a:cs typeface="Times New Roman" panose="02020603050405020304" pitchFamily="18" charset="0"/>
              </a:rPr>
              <a:t> Frank Lloyd Wright(born frank Lincoln Wright, June 8, 1867-April 9, 1959) was an American architect, interior designer, writer and educator, who designed more than 1,000 structures and completed 532 works. </a:t>
            </a:r>
            <a:endParaRPr lang="en-US" sz="24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Wright believed in designing structures which were in harmony with humanity and its environment, a philosophy he called organic architecture. This philosophy was best exemplified by his design for Falling water (1935), which has been called “the best all-time work of American architecture</a:t>
            </a:r>
            <a:r>
              <a:rPr lang="en-US" sz="24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Wright authored 20 books</a:t>
            </a:r>
            <a:r>
              <a:rPr lang="en-US" sz="24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Wright was recognized in 1991 by the American Institute of Architects as “the greatest American architect of all time.” </a:t>
            </a:r>
          </a:p>
        </p:txBody>
      </p:sp>
    </p:spTree>
    <p:extLst>
      <p:ext uri="{BB962C8B-B14F-4D97-AF65-F5344CB8AC3E}">
        <p14:creationId xmlns:p14="http://schemas.microsoft.com/office/powerpoint/2010/main" val="3880462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Times New Roman" panose="02020603050405020304" pitchFamily="18" charset="0"/>
                <a:cs typeface="Times New Roman" panose="02020603050405020304" pitchFamily="18" charset="0"/>
              </a:rPr>
              <a:t>Planning Theory </a:t>
            </a:r>
            <a:r>
              <a:rPr lang="en-US" dirty="0" smtClean="0">
                <a:solidFill>
                  <a:srgbClr val="FFFF00"/>
                </a:solidFill>
                <a:latin typeface="Times New Roman" panose="02020603050405020304" pitchFamily="18" charset="0"/>
                <a:cs typeface="Times New Roman" panose="02020603050405020304" pitchFamily="18" charset="0"/>
              </a:rPr>
              <a:t>of Lewis Mumford</a:t>
            </a:r>
            <a:endParaRPr lang="en-US" dirty="0"/>
          </a:p>
        </p:txBody>
      </p:sp>
      <p:sp>
        <p:nvSpPr>
          <p:cNvPr id="3" name="Content Placeholder 2"/>
          <p:cNvSpPr>
            <a:spLocks noGrp="1"/>
          </p:cNvSpPr>
          <p:nvPr>
            <p:ph idx="1"/>
          </p:nvPr>
        </p:nvSpPr>
        <p:spPr>
          <a:xfrm>
            <a:off x="647091" y="1353671"/>
            <a:ext cx="10554309" cy="4966447"/>
          </a:xfrm>
        </p:spPr>
        <p:txBody>
          <a:bodyPr>
            <a:normAutofit fontScale="92500" lnSpcReduction="10000"/>
          </a:bodyPr>
          <a:lstStyle/>
          <a:p>
            <a:pPr algn="just"/>
            <a:r>
              <a:rPr lang="en-US" sz="2600" dirty="0" smtClean="0">
                <a:latin typeface="Times New Roman" panose="02020603050405020304" pitchFamily="18" charset="0"/>
                <a:cs typeface="Times New Roman" panose="02020603050405020304" pitchFamily="18" charset="0"/>
              </a:rPr>
              <a:t>Mumford </a:t>
            </a:r>
            <a:r>
              <a:rPr lang="en-US" sz="2600" dirty="0">
                <a:latin typeface="Times New Roman" panose="02020603050405020304" pitchFamily="18" charset="0"/>
                <a:cs typeface="Times New Roman" panose="02020603050405020304" pitchFamily="18" charset="0"/>
              </a:rPr>
              <a:t>was born in Flushing, Queens, New York, and graduated from </a:t>
            </a:r>
            <a:r>
              <a:rPr lang="en-US" sz="2600" dirty="0" smtClean="0">
                <a:latin typeface="Times New Roman" panose="02020603050405020304" pitchFamily="18" charset="0"/>
                <a:cs typeface="Times New Roman" panose="02020603050405020304" pitchFamily="18" charset="0"/>
              </a:rPr>
              <a:t>Stuyvesant </a:t>
            </a:r>
            <a:r>
              <a:rPr lang="en-US" sz="2600" dirty="0">
                <a:latin typeface="Times New Roman" panose="02020603050405020304" pitchFamily="18" charset="0"/>
                <a:cs typeface="Times New Roman" panose="02020603050405020304" pitchFamily="18" charset="0"/>
              </a:rPr>
              <a:t>High school in 1912. </a:t>
            </a:r>
            <a:endParaRPr lang="en-US" sz="2600" dirty="0" smtClean="0">
              <a:latin typeface="Times New Roman" panose="02020603050405020304" pitchFamily="18" charset="0"/>
              <a:cs typeface="Times New Roman" panose="02020603050405020304" pitchFamily="18" charset="0"/>
            </a:endParaRPr>
          </a:p>
          <a:p>
            <a:pPr algn="just"/>
            <a:r>
              <a:rPr lang="en-US" sz="2600" dirty="0" smtClean="0">
                <a:latin typeface="Times New Roman" panose="02020603050405020304" pitchFamily="18" charset="0"/>
                <a:cs typeface="Times New Roman" panose="02020603050405020304" pitchFamily="18" charset="0"/>
              </a:rPr>
              <a:t>The </a:t>
            </a:r>
            <a:r>
              <a:rPr lang="en-US" sz="2600" dirty="0">
                <a:latin typeface="Times New Roman" panose="02020603050405020304" pitchFamily="18" charset="0"/>
                <a:cs typeface="Times New Roman" panose="02020603050405020304" pitchFamily="18" charset="0"/>
              </a:rPr>
              <a:t>city in history won 1962 U.S National Book Award for nonfiction. He explore development of urban civilization in his book. He said that structure has much influence in the social problems of society. He emphasizes on an organic relationship between people and their living spaces with respect to urban planning. </a:t>
            </a:r>
            <a:endParaRPr lang="en-US" sz="2600" dirty="0" smtClean="0">
              <a:latin typeface="Times New Roman" panose="02020603050405020304" pitchFamily="18" charset="0"/>
              <a:cs typeface="Times New Roman" panose="02020603050405020304" pitchFamily="18" charset="0"/>
            </a:endParaRPr>
          </a:p>
          <a:p>
            <a:pPr algn="just"/>
            <a:r>
              <a:rPr lang="en-US" sz="2600" dirty="0" smtClean="0">
                <a:latin typeface="Times New Roman" panose="02020603050405020304" pitchFamily="18" charset="0"/>
                <a:cs typeface="Times New Roman" panose="02020603050405020304" pitchFamily="18" charset="0"/>
              </a:rPr>
              <a:t>He </a:t>
            </a:r>
            <a:r>
              <a:rPr lang="en-US" sz="2600" dirty="0">
                <a:latin typeface="Times New Roman" panose="02020603050405020304" pitchFamily="18" charset="0"/>
                <a:cs typeface="Times New Roman" panose="02020603050405020304" pitchFamily="18" charset="0"/>
              </a:rPr>
              <a:t>introduced new key idea in technics and civilization in 1934 that technology was twofold:  </a:t>
            </a:r>
            <a:r>
              <a:rPr lang="en-US" sz="2600" dirty="0" smtClean="0">
                <a:latin typeface="Times New Roman" panose="02020603050405020304" pitchFamily="18" charset="0"/>
                <a:cs typeface="Times New Roman" panose="02020603050405020304" pitchFamily="18" charset="0"/>
              </a:rPr>
              <a:t>Polytechnics </a:t>
            </a:r>
            <a:r>
              <a:rPr lang="en-US" sz="2600" dirty="0">
                <a:latin typeface="Times New Roman" panose="02020603050405020304" pitchFamily="18" charset="0"/>
                <a:cs typeface="Times New Roman" panose="02020603050405020304" pitchFamily="18" charset="0"/>
              </a:rPr>
              <a:t>which have many different modes of technology, providing a complex framework to solve human problems. </a:t>
            </a:r>
            <a:endParaRPr lang="en-US" sz="2600" dirty="0" smtClean="0">
              <a:latin typeface="Times New Roman" panose="02020603050405020304" pitchFamily="18" charset="0"/>
              <a:cs typeface="Times New Roman" panose="02020603050405020304" pitchFamily="18" charset="0"/>
            </a:endParaRPr>
          </a:p>
          <a:p>
            <a:pPr algn="just"/>
            <a:r>
              <a:rPr lang="en-US" sz="2600" dirty="0">
                <a:latin typeface="Times New Roman" panose="02020603050405020304" pitchFamily="18" charset="0"/>
                <a:cs typeface="Times New Roman" panose="02020603050405020304" pitchFamily="18" charset="0"/>
              </a:rPr>
              <a:t> Mumford criticized modern America’s transportation networks as were monotechnics in their reliance on cars. As cars become obstacles for other modes of transportation and for pedestrian and public transit and bicyclers. </a:t>
            </a:r>
            <a:endParaRPr lang="en-US" sz="2600"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99828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2" y="372036"/>
            <a:ext cx="9404723" cy="1400530"/>
          </a:xfrm>
        </p:spPr>
        <p:txBody>
          <a:bodyPr/>
          <a:lstStyle/>
          <a:p>
            <a:r>
              <a:rPr lang="en-US" sz="4400" dirty="0" smtClean="0">
                <a:solidFill>
                  <a:srgbClr val="FFFF00"/>
                </a:solidFill>
                <a:latin typeface="Times New Roman" panose="02020603050405020304" pitchFamily="18" charset="0"/>
                <a:cs typeface="Times New Roman" panose="02020603050405020304" pitchFamily="18" charset="0"/>
              </a:rPr>
              <a:t>Planning Theory of Soria-y-Mata</a:t>
            </a:r>
            <a:endParaRPr lang="en-US" sz="44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71299" y="1609165"/>
            <a:ext cx="10461159" cy="4195481"/>
          </a:xfrm>
        </p:spPr>
        <p:txBody>
          <a:bodyPr>
            <a:noAutofit/>
          </a:bodyPr>
          <a:lstStyle/>
          <a:p>
            <a:pPr marL="457200" indent="-457200" algn="just"/>
            <a:r>
              <a:rPr lang="en-US" sz="2800" b="1" dirty="0" smtClean="0">
                <a:latin typeface="Times New Roman" panose="02020603050405020304" pitchFamily="18" charset="0"/>
                <a:cs typeface="Times New Roman" panose="02020603050405020304" pitchFamily="18" charset="0"/>
              </a:rPr>
              <a:t>Arturo </a:t>
            </a:r>
            <a:r>
              <a:rPr lang="en-US" sz="2800" b="1" dirty="0">
                <a:latin typeface="Times New Roman" panose="02020603050405020304" pitchFamily="18" charset="0"/>
                <a:cs typeface="Times New Roman" panose="02020603050405020304" pitchFamily="18" charset="0"/>
              </a:rPr>
              <a:t>Soria y Mata</a:t>
            </a:r>
            <a:r>
              <a:rPr lang="en-US" sz="2800" dirty="0">
                <a:latin typeface="Times New Roman" panose="02020603050405020304" pitchFamily="18" charset="0"/>
                <a:cs typeface="Times New Roman" panose="02020603050405020304" pitchFamily="18" charset="0"/>
              </a:rPr>
              <a:t> (1844-1920) was an internationally important </a:t>
            </a:r>
            <a:r>
              <a:rPr lang="en-US" sz="2800" dirty="0">
                <a:latin typeface="Times New Roman" panose="02020603050405020304" pitchFamily="18" charset="0"/>
                <a:cs typeface="Times New Roman" panose="02020603050405020304" pitchFamily="18" charset="0"/>
                <a:hlinkClick r:id="rId2" tooltip="Spain"/>
              </a:rPr>
              <a:t>Spanish</a:t>
            </a: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hlinkClick r:id="rId3" tooltip="Urban planner"/>
              </a:rPr>
              <a:t>urban planner</a:t>
            </a:r>
            <a:r>
              <a:rPr lang="en-US" sz="2800" dirty="0">
                <a:latin typeface="Times New Roman" panose="02020603050405020304" pitchFamily="18" charset="0"/>
                <a:cs typeface="Times New Roman" panose="02020603050405020304" pitchFamily="18" charset="0"/>
              </a:rPr>
              <a:t> whose work remains highly inspirational today. He is most well known for his concept of the </a:t>
            </a:r>
            <a:r>
              <a:rPr lang="en-US" sz="2800" dirty="0">
                <a:latin typeface="Times New Roman" panose="02020603050405020304" pitchFamily="18" charset="0"/>
                <a:cs typeface="Times New Roman" panose="02020603050405020304" pitchFamily="18" charset="0"/>
                <a:hlinkClick r:id="rId4" tooltip="Linear City"/>
              </a:rPr>
              <a:t>Linear City</a:t>
            </a: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hlinkClick r:id="rId5" tooltip="Ciudad Lineal"/>
              </a:rPr>
              <a:t>Ciudad Lineal</a:t>
            </a:r>
            <a:r>
              <a:rPr lang="en-US" sz="2800" dirty="0">
                <a:latin typeface="Times New Roman" panose="02020603050405020304" pitchFamily="18" charset="0"/>
                <a:cs typeface="Times New Roman" panose="02020603050405020304" pitchFamily="18" charset="0"/>
              </a:rPr>
              <a:t>) for application to</a:t>
            </a:r>
            <a:r>
              <a:rPr lang="en-US" sz="2800" dirty="0">
                <a:solidFill>
                  <a:srgbClr val="00B0F0"/>
                </a:solidFill>
                <a:latin typeface="Times New Roman" panose="02020603050405020304" pitchFamily="18" charset="0"/>
                <a:cs typeface="Times New Roman" panose="02020603050405020304" pitchFamily="18" charset="0"/>
              </a:rPr>
              <a:t> </a:t>
            </a:r>
            <a:r>
              <a:rPr lang="en-US" sz="2800" dirty="0" smtClean="0">
                <a:solidFill>
                  <a:srgbClr val="00B0F0"/>
                </a:solidFill>
                <a:latin typeface="Times New Roman" panose="02020603050405020304" pitchFamily="18" charset="0"/>
                <a:cs typeface="Times New Roman" panose="02020603050405020304" pitchFamily="18" charset="0"/>
                <a:hlinkClick r:id="rId6" tooltip="Madrid"/>
              </a:rPr>
              <a:t>Madrid</a:t>
            </a:r>
            <a:r>
              <a:rPr lang="en-US" sz="2800" dirty="0">
                <a:solidFill>
                  <a:srgbClr val="00B0F0"/>
                </a:solidFill>
                <a:latin typeface="Times New Roman" panose="02020603050405020304" pitchFamily="18" charset="0"/>
                <a:cs typeface="Times New Roman" panose="02020603050405020304" pitchFamily="18" charset="0"/>
              </a:rPr>
              <a:t> </a:t>
            </a:r>
            <a:r>
              <a:rPr lang="en-US" sz="2800" dirty="0" smtClean="0">
                <a:solidFill>
                  <a:srgbClr val="00B0F0"/>
                </a:solidFill>
                <a:latin typeface="Times New Roman" panose="02020603050405020304" pitchFamily="18" charset="0"/>
                <a:cs typeface="Times New Roman" panose="02020603050405020304" pitchFamily="18" charset="0"/>
              </a:rPr>
              <a:t>( capital of Spain) </a:t>
            </a:r>
            <a:r>
              <a:rPr lang="en-US" sz="2800" dirty="0" smtClean="0">
                <a:latin typeface="Times New Roman" panose="02020603050405020304" pitchFamily="18" charset="0"/>
                <a:cs typeface="Times New Roman" panose="02020603050405020304" pitchFamily="18" charset="0"/>
              </a:rPr>
              <a:t>and </a:t>
            </a:r>
            <a:r>
              <a:rPr lang="en-US" sz="2800" dirty="0">
                <a:latin typeface="Times New Roman" panose="02020603050405020304" pitchFamily="18" charset="0"/>
                <a:cs typeface="Times New Roman" panose="02020603050405020304" pitchFamily="18" charset="0"/>
              </a:rPr>
              <a:t>elsewhere</a:t>
            </a:r>
            <a:r>
              <a:rPr lang="en-US" sz="2800" dirty="0" smtClean="0">
                <a:latin typeface="Times New Roman" panose="02020603050405020304" pitchFamily="18" charset="0"/>
                <a:cs typeface="Times New Roman" panose="02020603050405020304" pitchFamily="18" charset="0"/>
              </a:rPr>
              <a:t>.</a:t>
            </a:r>
          </a:p>
          <a:p>
            <a:pPr marL="457200" indent="-457200" algn="just"/>
            <a:r>
              <a:rPr lang="en-US" sz="2800" dirty="0">
                <a:latin typeface="Times New Roman" panose="02020603050405020304" pitchFamily="18" charset="0"/>
                <a:cs typeface="Times New Roman" panose="02020603050405020304" pitchFamily="18" charset="0"/>
              </a:rPr>
              <a:t> The </a:t>
            </a:r>
            <a:r>
              <a:rPr lang="en-US" sz="2800" b="1" dirty="0">
                <a:latin typeface="Times New Roman" panose="02020603050405020304" pitchFamily="18" charset="0"/>
                <a:cs typeface="Times New Roman" panose="02020603050405020304" pitchFamily="18" charset="0"/>
              </a:rPr>
              <a:t>linear city</a:t>
            </a:r>
            <a:r>
              <a:rPr lang="en-US" sz="2800" dirty="0">
                <a:latin typeface="Times New Roman" panose="02020603050405020304" pitchFamily="18" charset="0"/>
                <a:cs typeface="Times New Roman" panose="02020603050405020304" pitchFamily="18" charset="0"/>
              </a:rPr>
              <a:t> was an </a:t>
            </a:r>
            <a:r>
              <a:rPr lang="en-US" sz="2800" dirty="0">
                <a:latin typeface="Times New Roman" panose="02020603050405020304" pitchFamily="18" charset="0"/>
                <a:cs typeface="Times New Roman" panose="02020603050405020304" pitchFamily="18" charset="0"/>
                <a:hlinkClick r:id="rId7" tooltip="Urban planning"/>
              </a:rPr>
              <a:t>urban plan</a:t>
            </a:r>
            <a:r>
              <a:rPr lang="en-US" sz="2800" dirty="0">
                <a:latin typeface="Times New Roman" panose="02020603050405020304" pitchFamily="18" charset="0"/>
                <a:cs typeface="Times New Roman" panose="02020603050405020304" pitchFamily="18" charset="0"/>
              </a:rPr>
              <a:t> for an elongated urban formation. The city would consist of a series of functionally specialized parallel sectors. Generally, the city would run parallel to a river and be built so that the dominant wind would blow from the residential areas to the industrial strip.</a:t>
            </a:r>
          </a:p>
        </p:txBody>
      </p:sp>
    </p:spTree>
    <p:extLst>
      <p:ext uri="{BB962C8B-B14F-4D97-AF65-F5344CB8AC3E}">
        <p14:creationId xmlns:p14="http://schemas.microsoft.com/office/powerpoint/2010/main" val="3969328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FFFF00"/>
                </a:solidFill>
                <a:latin typeface="Times New Roman" panose="02020603050405020304" pitchFamily="18" charset="0"/>
                <a:cs typeface="Times New Roman" panose="02020603050405020304" pitchFamily="18" charset="0"/>
              </a:rPr>
              <a:t>Planning Theory of Soria-y-Mata</a:t>
            </a:r>
            <a:endParaRPr lang="en-US" dirty="0"/>
          </a:p>
        </p:txBody>
      </p:sp>
      <p:sp>
        <p:nvSpPr>
          <p:cNvPr id="3" name="Content Placeholder 2"/>
          <p:cNvSpPr>
            <a:spLocks noGrp="1"/>
          </p:cNvSpPr>
          <p:nvPr>
            <p:ph idx="1"/>
          </p:nvPr>
        </p:nvSpPr>
        <p:spPr>
          <a:xfrm>
            <a:off x="647092" y="1461247"/>
            <a:ext cx="9403742" cy="4195481"/>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The sectors of a linear city would be</a:t>
            </a:r>
            <a:r>
              <a:rPr lang="en-US" sz="2400" dirty="0" smtClean="0">
                <a:latin typeface="Times New Roman" panose="02020603050405020304" pitchFamily="18" charset="0"/>
                <a:cs typeface="Times New Roman" panose="02020603050405020304" pitchFamily="18" charset="0"/>
              </a:rPr>
              <a:t>:</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a purely segregated zone for railway lines,</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a zone of production and communal enterprises, with related scientific, technical and educational </a:t>
            </a:r>
            <a:r>
              <a:rPr lang="en-US" sz="2400" dirty="0" smtClean="0">
                <a:latin typeface="Times New Roman" panose="02020603050405020304" pitchFamily="18" charset="0"/>
                <a:cs typeface="Times New Roman" panose="02020603050405020304" pitchFamily="18" charset="0"/>
              </a:rPr>
              <a:t>institutions.</a:t>
            </a:r>
            <a:endParaRPr lang="en-US"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a green belt or buffer zone with major </a:t>
            </a:r>
            <a:r>
              <a:rPr lang="en-US" sz="2400" dirty="0" smtClean="0">
                <a:latin typeface="Times New Roman" panose="02020603050405020304" pitchFamily="18" charset="0"/>
                <a:cs typeface="Times New Roman" panose="02020603050405020304" pitchFamily="18" charset="0"/>
              </a:rPr>
              <a:t>highway.</a:t>
            </a:r>
            <a:endParaRPr lang="en-US"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a residential </a:t>
            </a:r>
            <a:r>
              <a:rPr lang="en-US" sz="2400" dirty="0" smtClean="0">
                <a:latin typeface="Times New Roman" panose="02020603050405020304" pitchFamily="18" charset="0"/>
                <a:cs typeface="Times New Roman" panose="02020603050405020304" pitchFamily="18" charset="0"/>
              </a:rPr>
              <a:t>zone. </a:t>
            </a:r>
            <a:endParaRPr lang="en-US"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a park </a:t>
            </a:r>
            <a:r>
              <a:rPr lang="en-US" sz="2400" dirty="0" smtClean="0">
                <a:latin typeface="Times New Roman" panose="02020603050405020304" pitchFamily="18" charset="0"/>
                <a:cs typeface="Times New Roman" panose="02020603050405020304" pitchFamily="18" charset="0"/>
              </a:rPr>
              <a:t>zone</a:t>
            </a:r>
            <a:r>
              <a:rPr lang="en-US" sz="2400" dirty="0">
                <a:latin typeface="Times New Roman" panose="02020603050405020304" pitchFamily="18" charset="0"/>
                <a:cs typeface="Times New Roman" panose="02020603050405020304" pitchFamily="18" charset="0"/>
              </a:rPr>
              <a:t>.</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an agricultural zone with gardens and state-run </a:t>
            </a:r>
            <a:r>
              <a:rPr lang="en-US" sz="2400" dirty="0" smtClean="0">
                <a:latin typeface="Times New Roman" panose="02020603050405020304" pitchFamily="18" charset="0"/>
                <a:cs typeface="Times New Roman" panose="02020603050405020304" pitchFamily="18" charset="0"/>
              </a:rPr>
              <a:t>farms.</a:t>
            </a:r>
          </a:p>
          <a:p>
            <a:pPr marL="0" indent="0">
              <a:buNone/>
            </a:pPr>
            <a:r>
              <a:rPr lang="en-US" sz="2400" dirty="0">
                <a:latin typeface="Times New Roman" panose="02020603050405020304" pitchFamily="18" charset="0"/>
                <a:cs typeface="Times New Roman" panose="02020603050405020304" pitchFamily="18" charset="0"/>
              </a:rPr>
              <a:t>As the city expanded, additional sectors would be added to the end of each band, so that the city would become ever longer, without growing wider.</a:t>
            </a:r>
          </a:p>
        </p:txBody>
      </p:sp>
    </p:spTree>
    <p:extLst>
      <p:ext uri="{BB962C8B-B14F-4D97-AF65-F5344CB8AC3E}">
        <p14:creationId xmlns:p14="http://schemas.microsoft.com/office/powerpoint/2010/main" val="2213193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2" y="815788"/>
            <a:ext cx="9404723" cy="1400530"/>
          </a:xfrm>
        </p:spPr>
        <p:txBody>
          <a:bodyPr/>
          <a:lstStyle/>
          <a:p>
            <a:r>
              <a:rPr lang="en-US" dirty="0" smtClean="0">
                <a:solidFill>
                  <a:srgbClr val="FFFF00"/>
                </a:solidFill>
                <a:latin typeface="Times New Roman" panose="02020603050405020304" pitchFamily="18" charset="0"/>
                <a:cs typeface="Times New Roman" panose="02020603050405020304" pitchFamily="18" charset="0"/>
              </a:rPr>
              <a:t>Planning Theory of Patrick Geddes</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2" y="2052918"/>
            <a:ext cx="9403742" cy="4195481"/>
          </a:xfrm>
        </p:spPr>
        <p:txBody>
          <a:bodyPr>
            <a:normAutofit/>
          </a:bodyPr>
          <a:lstStyle/>
          <a:p>
            <a:pPr marL="457200" indent="-457200" algn="just"/>
            <a:r>
              <a:rPr lang="en-US" sz="2800" dirty="0" smtClean="0">
                <a:latin typeface="Times New Roman" panose="02020603050405020304" pitchFamily="18" charset="0"/>
                <a:cs typeface="Times New Roman" panose="02020603050405020304" pitchFamily="18" charset="0"/>
              </a:rPr>
              <a:t>Sir </a:t>
            </a:r>
            <a:r>
              <a:rPr lang="en-US" sz="2800" dirty="0">
                <a:latin typeface="Times New Roman" panose="02020603050405020304" pitchFamily="18" charset="0"/>
                <a:cs typeface="Times New Roman" panose="02020603050405020304" pitchFamily="18" charset="0"/>
              </a:rPr>
              <a:t>Patrick Geddes was a Scottish Biologist, sociologist, philanthropist and pioneering town planner. He was born on 2 October 1854 in </a:t>
            </a:r>
            <a:r>
              <a:rPr lang="en-US" sz="2800" dirty="0" smtClean="0">
                <a:latin typeface="Times New Roman" panose="02020603050405020304" pitchFamily="18" charset="0"/>
                <a:cs typeface="Times New Roman" panose="02020603050405020304" pitchFamily="18" charset="0"/>
              </a:rPr>
              <a:t>Aberdeen shire</a:t>
            </a:r>
            <a:r>
              <a:rPr lang="en-US" sz="2800" dirty="0">
                <a:latin typeface="Times New Roman" panose="02020603050405020304" pitchFamily="18" charset="0"/>
                <a:cs typeface="Times New Roman" panose="02020603050405020304" pitchFamily="18" charset="0"/>
              </a:rPr>
              <a:t>. He is known for his innovative thinking in the fields of urban planning. </a:t>
            </a:r>
            <a:endParaRPr lang="en-US" sz="2800" dirty="0" smtClean="0">
              <a:latin typeface="Times New Roman" panose="02020603050405020304" pitchFamily="18" charset="0"/>
              <a:cs typeface="Times New Roman" panose="02020603050405020304" pitchFamily="18" charset="0"/>
            </a:endParaRPr>
          </a:p>
          <a:p>
            <a:pPr marL="457200" indent="-457200" algn="just"/>
            <a:r>
              <a:rPr lang="en-US" sz="2800" dirty="0">
                <a:latin typeface="Times New Roman" panose="02020603050405020304" pitchFamily="18" charset="0"/>
                <a:cs typeface="Times New Roman" panose="02020603050405020304" pitchFamily="18" charset="0"/>
              </a:rPr>
              <a:t> His main contributions includes introducing word </a:t>
            </a:r>
            <a:r>
              <a:rPr lang="en-US" sz="2800" dirty="0" smtClean="0">
                <a:latin typeface="Times New Roman" panose="02020603050405020304" pitchFamily="18" charset="0"/>
                <a:cs typeface="Times New Roman" panose="02020603050405020304" pitchFamily="18" charset="0"/>
              </a:rPr>
              <a:t>region to </a:t>
            </a:r>
            <a:r>
              <a:rPr lang="en-US" sz="2800" dirty="0">
                <a:latin typeface="Times New Roman" panose="02020603050405020304" pitchFamily="18" charset="0"/>
                <a:cs typeface="Times New Roman" panose="02020603050405020304" pitchFamily="18" charset="0"/>
              </a:rPr>
              <a:t>architecture and planning and the word conurbation. </a:t>
            </a:r>
            <a:endParaRPr lang="en-US" sz="2800" dirty="0" smtClean="0">
              <a:latin typeface="Times New Roman" panose="02020603050405020304" pitchFamily="18" charset="0"/>
              <a:cs typeface="Times New Roman" panose="02020603050405020304" pitchFamily="18" charset="0"/>
            </a:endParaRPr>
          </a:p>
          <a:p>
            <a:pPr marL="457200" indent="-457200" algn="just"/>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Geddes </a:t>
            </a:r>
            <a:r>
              <a:rPr lang="en-US" sz="2800" dirty="0">
                <a:latin typeface="Times New Roman" panose="02020603050405020304" pitchFamily="18" charset="0"/>
                <a:cs typeface="Times New Roman" panose="02020603050405020304" pitchFamily="18" charset="0"/>
              </a:rPr>
              <a:t>was commissioned by Plan for Jerusalem. </a:t>
            </a:r>
          </a:p>
        </p:txBody>
      </p:sp>
    </p:spTree>
    <p:extLst>
      <p:ext uri="{BB962C8B-B14F-4D97-AF65-F5344CB8AC3E}">
        <p14:creationId xmlns:p14="http://schemas.microsoft.com/office/powerpoint/2010/main" val="1094959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Times New Roman" panose="02020603050405020304" pitchFamily="18" charset="0"/>
                <a:cs typeface="Times New Roman" panose="02020603050405020304" pitchFamily="18" charset="0"/>
              </a:rPr>
              <a:t>Planning Theory of Patrick Geddes</a:t>
            </a:r>
            <a:endParaRPr lang="en-US" dirty="0"/>
          </a:p>
        </p:txBody>
      </p:sp>
      <p:sp>
        <p:nvSpPr>
          <p:cNvPr id="3" name="Content Placeholder 2"/>
          <p:cNvSpPr>
            <a:spLocks noGrp="1"/>
          </p:cNvSpPr>
          <p:nvPr>
            <p:ph idx="1"/>
          </p:nvPr>
        </p:nvSpPr>
        <p:spPr>
          <a:xfrm>
            <a:off x="525087" y="1447800"/>
            <a:ext cx="10514948" cy="4195481"/>
          </a:xfrm>
        </p:spPr>
        <p:txBody>
          <a:bodyPr>
            <a:noAutofit/>
          </a:bodyPr>
          <a:lstStyle/>
          <a:p>
            <a:pPr marL="0" indent="0" algn="just">
              <a:buNone/>
            </a:pPr>
            <a:r>
              <a:rPr lang="en-US" dirty="0">
                <a:latin typeface="Times New Roman" panose="02020603050405020304" pitchFamily="18" charset="0"/>
                <a:cs typeface="Times New Roman" panose="02020603050405020304" pitchFamily="18" charset="0"/>
              </a:rPr>
              <a:t>He introduced principles of town planning. What town planning means under the Bombay Town Planning Act 1915</a:t>
            </a:r>
            <a:r>
              <a:rPr lang="en-US"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Preservation of human life and energy rather than superficial beautification.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Conformity </a:t>
            </a:r>
            <a:r>
              <a:rPr lang="en-US" dirty="0">
                <a:latin typeface="Times New Roman" panose="02020603050405020304" pitchFamily="18" charset="0"/>
                <a:cs typeface="Times New Roman" panose="02020603050405020304" pitchFamily="18" charset="0"/>
              </a:rPr>
              <a:t>to an orderly development plan carried out in stages</a:t>
            </a:r>
            <a:r>
              <a:rPr lang="en-US"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Purchasing </a:t>
            </a:r>
            <a:r>
              <a:rPr lang="en-US" dirty="0">
                <a:latin typeface="Times New Roman" panose="02020603050405020304" pitchFamily="18" charset="0"/>
                <a:cs typeface="Times New Roman" panose="02020603050405020304" pitchFamily="18" charset="0"/>
              </a:rPr>
              <a:t>land suitable for building.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Promoting </a:t>
            </a:r>
            <a:r>
              <a:rPr lang="en-US" dirty="0">
                <a:latin typeface="Times New Roman" panose="02020603050405020304" pitchFamily="18" charset="0"/>
                <a:cs typeface="Times New Roman" panose="02020603050405020304" pitchFamily="18" charset="0"/>
              </a:rPr>
              <a:t>trade and commerce.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Preserving </a:t>
            </a:r>
            <a:r>
              <a:rPr lang="en-US" dirty="0">
                <a:latin typeface="Times New Roman" panose="02020603050405020304" pitchFamily="18" charset="0"/>
                <a:cs typeface="Times New Roman" panose="02020603050405020304" pitchFamily="18" charset="0"/>
              </a:rPr>
              <a:t>historic buildings and buildings of religious significance.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Developing </a:t>
            </a:r>
            <a:r>
              <a:rPr lang="en-US" dirty="0">
                <a:latin typeface="Times New Roman" panose="02020603050405020304" pitchFamily="18" charset="0"/>
                <a:cs typeface="Times New Roman" panose="02020603050405020304" pitchFamily="18" charset="0"/>
              </a:rPr>
              <a:t>a city worthy of civic pride, not an imitation of European cities. </a:t>
            </a: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Promoting </a:t>
            </a:r>
            <a:r>
              <a:rPr lang="en-US" dirty="0">
                <a:latin typeface="Times New Roman" panose="02020603050405020304" pitchFamily="18" charset="0"/>
                <a:cs typeface="Times New Roman" panose="02020603050405020304" pitchFamily="18" charset="0"/>
              </a:rPr>
              <a:t>the happiness, health and comfort of all residents, rather than focusing on roads and parks available only to the rich.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Control </a:t>
            </a:r>
            <a:r>
              <a:rPr lang="en-US" dirty="0">
                <a:latin typeface="Times New Roman" panose="02020603050405020304" pitchFamily="18" charset="0"/>
                <a:cs typeface="Times New Roman" panose="02020603050405020304" pitchFamily="18" charset="0"/>
              </a:rPr>
              <a:t>over future growth with adequate provision for future requirements. </a:t>
            </a:r>
          </a:p>
        </p:txBody>
      </p:sp>
    </p:spTree>
    <p:extLst>
      <p:ext uri="{BB962C8B-B14F-4D97-AF65-F5344CB8AC3E}">
        <p14:creationId xmlns:p14="http://schemas.microsoft.com/office/powerpoint/2010/main" val="3191797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Times New Roman" panose="02020603050405020304" pitchFamily="18" charset="0"/>
                <a:cs typeface="Times New Roman" panose="02020603050405020304" pitchFamily="18" charset="0"/>
              </a:rPr>
              <a:t>Planning Theory of </a:t>
            </a:r>
            <a:r>
              <a:rPr lang="en-US" dirty="0" smtClean="0">
                <a:solidFill>
                  <a:srgbClr val="FFFF00"/>
                </a:solidFill>
                <a:latin typeface="Times New Roman" panose="02020603050405020304" pitchFamily="18" charset="0"/>
                <a:cs typeface="Times New Roman" panose="02020603050405020304" pitchFamily="18" charset="0"/>
              </a:rPr>
              <a:t>Ebenezer Howard</a:t>
            </a:r>
            <a:endParaRPr lang="en-US" dirty="0"/>
          </a:p>
        </p:txBody>
      </p:sp>
      <p:sp>
        <p:nvSpPr>
          <p:cNvPr id="3" name="Content Placeholder 2"/>
          <p:cNvSpPr>
            <a:spLocks noGrp="1"/>
          </p:cNvSpPr>
          <p:nvPr>
            <p:ph idx="1"/>
          </p:nvPr>
        </p:nvSpPr>
        <p:spPr>
          <a:xfrm>
            <a:off x="646110" y="1326777"/>
            <a:ext cx="10662865" cy="4195481"/>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Sir </a:t>
            </a:r>
            <a:r>
              <a:rPr lang="en-US" sz="2400" dirty="0">
                <a:latin typeface="Times New Roman" panose="02020603050405020304" pitchFamily="18" charset="0"/>
                <a:cs typeface="Times New Roman" panose="02020603050405020304" pitchFamily="18" charset="0"/>
              </a:rPr>
              <a:t>Ebenezer Howard was born on 29 January 1850 in Fore Street City of London. </a:t>
            </a:r>
            <a:endParaRPr lang="en-US" sz="24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He disliked the way modern cities were being developed and thought people should live in places that should combine the best aspects of both cities and towns.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He </a:t>
            </a:r>
            <a:r>
              <a:rPr lang="en-US" sz="2400" dirty="0">
                <a:latin typeface="Times New Roman" panose="02020603050405020304" pitchFamily="18" charset="0"/>
                <a:cs typeface="Times New Roman" panose="02020603050405020304" pitchFamily="18" charset="0"/>
              </a:rPr>
              <a:t>published a book in his life named as </a:t>
            </a:r>
            <a:r>
              <a:rPr lang="en-US" sz="2400" dirty="0">
                <a:solidFill>
                  <a:srgbClr val="00B0F0"/>
                </a:solidFill>
                <a:latin typeface="Times New Roman" panose="02020603050405020304" pitchFamily="18" charset="0"/>
                <a:cs typeface="Times New Roman" panose="02020603050405020304" pitchFamily="18" charset="0"/>
              </a:rPr>
              <a:t>TOMORROW A PEACEFUL PATH to REAL REFORM</a:t>
            </a:r>
            <a:r>
              <a:rPr lang="en-US" sz="2400" dirty="0">
                <a:latin typeface="Times New Roman" panose="02020603050405020304" pitchFamily="18" charset="0"/>
                <a:cs typeface="Times New Roman" panose="02020603050405020304" pitchFamily="18" charset="0"/>
              </a:rPr>
              <a:t>, in the year 1898, which was republished as </a:t>
            </a:r>
            <a:r>
              <a:rPr lang="en-US" sz="2400" dirty="0">
                <a:solidFill>
                  <a:srgbClr val="00B0F0"/>
                </a:solidFill>
                <a:latin typeface="Times New Roman" panose="02020603050405020304" pitchFamily="18" charset="0"/>
                <a:cs typeface="Times New Roman" panose="02020603050405020304" pitchFamily="18" charset="0"/>
              </a:rPr>
              <a:t>GARDEN CITIES OF TOMORROW </a:t>
            </a:r>
            <a:r>
              <a:rPr lang="en-US" sz="2400" dirty="0">
                <a:latin typeface="Times New Roman" panose="02020603050405020304" pitchFamily="18" charset="0"/>
                <a:cs typeface="Times New Roman" panose="02020603050405020304" pitchFamily="18" charset="0"/>
              </a:rPr>
              <a:t>in 1920. This book contains the ideas of the life and towns which where free of slums and people residing over there should enjoy both town and country life.  He illustrated </a:t>
            </a:r>
            <a:r>
              <a:rPr lang="en-US" sz="2400" dirty="0">
                <a:solidFill>
                  <a:srgbClr val="00B0F0"/>
                </a:solidFill>
                <a:latin typeface="Times New Roman" panose="02020603050405020304" pitchFamily="18" charset="0"/>
                <a:cs typeface="Times New Roman" panose="02020603050405020304" pitchFamily="18" charset="0"/>
              </a:rPr>
              <a:t>Three Magnets Diagram </a:t>
            </a:r>
            <a:r>
              <a:rPr lang="en-US" sz="2400" dirty="0">
                <a:latin typeface="Times New Roman" panose="02020603050405020304" pitchFamily="18" charset="0"/>
                <a:cs typeface="Times New Roman" panose="02020603050405020304" pitchFamily="18" charset="0"/>
              </a:rPr>
              <a:t>which questioned where people should go Town, Country, or </a:t>
            </a:r>
            <a:r>
              <a:rPr lang="en-US" sz="2400" dirty="0" smtClean="0">
                <a:latin typeface="Times New Roman" panose="02020603050405020304" pitchFamily="18" charset="0"/>
                <a:cs typeface="Times New Roman" panose="02020603050405020304" pitchFamily="18" charset="0"/>
              </a:rPr>
              <a:t>Country Town </a:t>
            </a:r>
            <a:r>
              <a:rPr lang="en-US" sz="2400" dirty="0">
                <a:latin typeface="Times New Roman" panose="02020603050405020304" pitchFamily="18" charset="0"/>
                <a:cs typeface="Times New Roman" panose="02020603050405020304" pitchFamily="18" charset="0"/>
              </a:rPr>
              <a:t>(where people can avail the facilities of both town and country).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He design two Garden Cities </a:t>
            </a:r>
            <a:r>
              <a:rPr lang="en-US" sz="2400" dirty="0" smtClean="0">
                <a:solidFill>
                  <a:srgbClr val="00B0F0"/>
                </a:solidFill>
                <a:latin typeface="Times New Roman" panose="02020603050405020304" pitchFamily="18" charset="0"/>
                <a:cs typeface="Times New Roman" panose="02020603050405020304" pitchFamily="18" charset="0"/>
              </a:rPr>
              <a:t>Letchworth and Welwyn</a:t>
            </a:r>
            <a:r>
              <a:rPr lang="en-US" sz="2400" dirty="0">
                <a:solidFill>
                  <a:srgbClr val="00B0F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7086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benezer howar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58290" y="221735"/>
            <a:ext cx="5556158" cy="5859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4775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Times New Roman" panose="02020603050405020304" pitchFamily="18" charset="0"/>
                <a:cs typeface="Times New Roman" panose="02020603050405020304" pitchFamily="18" charset="0"/>
              </a:rPr>
              <a:t>Planning Theory of </a:t>
            </a:r>
            <a:r>
              <a:rPr lang="en-US" dirty="0" smtClean="0">
                <a:solidFill>
                  <a:srgbClr val="FFFF00"/>
                </a:solidFill>
                <a:latin typeface="Times New Roman" panose="02020603050405020304" pitchFamily="18" charset="0"/>
                <a:cs typeface="Times New Roman" panose="02020603050405020304" pitchFamily="18" charset="0"/>
              </a:rPr>
              <a:t>Le-Corbusier</a:t>
            </a:r>
            <a:endParaRPr lang="en-US" dirty="0"/>
          </a:p>
        </p:txBody>
      </p:sp>
      <p:sp>
        <p:nvSpPr>
          <p:cNvPr id="3" name="Content Placeholder 2"/>
          <p:cNvSpPr>
            <a:spLocks noGrp="1"/>
          </p:cNvSpPr>
          <p:nvPr>
            <p:ph idx="1"/>
          </p:nvPr>
        </p:nvSpPr>
        <p:spPr>
          <a:xfrm>
            <a:off x="646111" y="1676400"/>
            <a:ext cx="9403742" cy="4195481"/>
          </a:xfrm>
        </p:spPr>
        <p:txBody>
          <a:bodyPr/>
          <a:lstStyle/>
          <a:p>
            <a:pPr algn="just"/>
            <a:r>
              <a:rPr lang="en-US" sz="2400" dirty="0" smtClean="0">
                <a:latin typeface="Times New Roman" panose="02020603050405020304" pitchFamily="18" charset="0"/>
                <a:cs typeface="Times New Roman" panose="02020603050405020304" pitchFamily="18" charset="0"/>
              </a:rPr>
              <a:t>Le-Corbusier (1887-1965) was a </a:t>
            </a:r>
            <a:r>
              <a:rPr lang="en-US" sz="2400" dirty="0" smtClean="0">
                <a:solidFill>
                  <a:srgbClr val="00B0F0"/>
                </a:solidFill>
                <a:latin typeface="Times New Roman" panose="02020603050405020304" pitchFamily="18" charset="0"/>
                <a:cs typeface="Times New Roman" panose="02020603050405020304" pitchFamily="18" charset="0"/>
              </a:rPr>
              <a:t>Swiss-French</a:t>
            </a:r>
            <a:r>
              <a:rPr lang="en-US" sz="2400" dirty="0" smtClean="0">
                <a:latin typeface="Times New Roman" panose="02020603050405020304" pitchFamily="18" charset="0"/>
                <a:cs typeface="Times New Roman" panose="02020603050405020304" pitchFamily="18" charset="0"/>
              </a:rPr>
              <a:t> architect, designer, painter, urban planner, writer, and one of the pioneers of what is now called </a:t>
            </a:r>
            <a:r>
              <a:rPr lang="en-US" sz="2400" dirty="0" smtClean="0">
                <a:solidFill>
                  <a:srgbClr val="00B0F0"/>
                </a:solidFill>
                <a:latin typeface="Times New Roman" panose="02020603050405020304" pitchFamily="18" charset="0"/>
                <a:cs typeface="Times New Roman" panose="02020603050405020304" pitchFamily="18" charset="0"/>
              </a:rPr>
              <a:t>modern architecture.</a:t>
            </a:r>
          </a:p>
          <a:p>
            <a:pPr algn="just"/>
            <a:r>
              <a:rPr lang="en-US" sz="2400" dirty="0">
                <a:solidFill>
                  <a:srgbClr val="00B0F0"/>
                </a:solidFill>
                <a:latin typeface="Times New Roman" panose="02020603050405020304" pitchFamily="18" charset="0"/>
                <a:cs typeface="Times New Roman" panose="02020603050405020304" pitchFamily="18" charset="0"/>
              </a:rPr>
              <a:t> </a:t>
            </a:r>
            <a:r>
              <a:rPr lang="en-US" sz="2400" dirty="0" smtClean="0">
                <a:solidFill>
                  <a:srgbClr val="00B0F0"/>
                </a:solidFill>
                <a:latin typeface="Times New Roman" panose="02020603050405020304" pitchFamily="18" charset="0"/>
                <a:cs typeface="Times New Roman" panose="02020603050405020304" pitchFamily="18" charset="0"/>
              </a:rPr>
              <a:t>He prepared the master plan fro the city of Chandigarh</a:t>
            </a:r>
            <a:r>
              <a:rPr lang="en-US" sz="2400" dirty="0" smtClean="0">
                <a:latin typeface="Times New Roman" panose="02020603050405020304" pitchFamily="18" charset="0"/>
                <a:cs typeface="Times New Roman" panose="02020603050405020304" pitchFamily="18" charset="0"/>
              </a:rPr>
              <a:t> in India  and contributed specific designs for several buildings there.</a:t>
            </a: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He gave the </a:t>
            </a:r>
            <a:r>
              <a:rPr lang="en-US" sz="2400" dirty="0">
                <a:solidFill>
                  <a:srgbClr val="00B0F0"/>
                </a:solidFill>
                <a:latin typeface="Times New Roman" panose="02020603050405020304" pitchFamily="18" charset="0"/>
                <a:cs typeface="Times New Roman" panose="02020603050405020304" pitchFamily="18" charset="0"/>
              </a:rPr>
              <a:t>P</a:t>
            </a:r>
            <a:r>
              <a:rPr lang="en-US" sz="2400" dirty="0" smtClean="0">
                <a:solidFill>
                  <a:srgbClr val="00B0F0"/>
                </a:solidFill>
                <a:latin typeface="Times New Roman" panose="02020603050405020304" pitchFamily="18" charset="0"/>
                <a:cs typeface="Times New Roman" panose="02020603050405020304" pitchFamily="18" charset="0"/>
              </a:rPr>
              <a:t>rinciple of Precincts </a:t>
            </a:r>
            <a:r>
              <a:rPr lang="en-US" sz="2400" dirty="0" smtClean="0">
                <a:latin typeface="Times New Roman" panose="02020603050405020304" pitchFamily="18" charset="0"/>
                <a:cs typeface="Times New Roman" panose="02020603050405020304" pitchFamily="18" charset="0"/>
              </a:rPr>
              <a:t>which is based on five main elements of the Human body.</a:t>
            </a:r>
          </a:p>
          <a:p>
            <a:pPr algn="just"/>
            <a:r>
              <a:rPr lang="en-US" sz="2400" dirty="0" smtClean="0">
                <a:latin typeface="Times New Roman" panose="02020603050405020304" pitchFamily="18" charset="0"/>
                <a:cs typeface="Times New Roman" panose="02020603050405020304" pitchFamily="18" charset="0"/>
              </a:rPr>
              <a:t>He design the city according to this principle.</a:t>
            </a:r>
          </a:p>
          <a:p>
            <a:endParaRPr lang="en-US" dirty="0"/>
          </a:p>
        </p:txBody>
      </p:sp>
    </p:spTree>
    <p:extLst>
      <p:ext uri="{BB962C8B-B14F-4D97-AF65-F5344CB8AC3E}">
        <p14:creationId xmlns:p14="http://schemas.microsoft.com/office/powerpoint/2010/main" val="1540748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Times New Roman" panose="02020603050405020304" pitchFamily="18" charset="0"/>
                <a:cs typeface="Times New Roman" panose="02020603050405020304" pitchFamily="18" charset="0"/>
              </a:rPr>
              <a:t>Planning Theory of Le-Corbusier</a:t>
            </a:r>
            <a:endParaRPr lang="en-US" dirty="0"/>
          </a:p>
        </p:txBody>
      </p:sp>
      <p:sp>
        <p:nvSpPr>
          <p:cNvPr id="3" name="Content Placeholder 2"/>
          <p:cNvSpPr>
            <a:spLocks noGrp="1"/>
          </p:cNvSpPr>
          <p:nvPr>
            <p:ph idx="1"/>
          </p:nvPr>
        </p:nvSpPr>
        <p:spPr>
          <a:xfrm>
            <a:off x="646111" y="1152983"/>
            <a:ext cx="10447713" cy="4872317"/>
          </a:xfrm>
        </p:spPr>
        <p:txBody>
          <a:bodyPr>
            <a:normAutofit/>
          </a:bodyPr>
          <a:lstStyle/>
          <a:p>
            <a:pPr marL="0" indent="0">
              <a:buNone/>
            </a:pPr>
            <a:r>
              <a:rPr lang="en-US" sz="2400" dirty="0" smtClean="0">
                <a:latin typeface="Times New Roman" panose="02020603050405020304" pitchFamily="18" charset="0"/>
                <a:cs typeface="Times New Roman" panose="02020603050405020304" pitchFamily="18" charset="0"/>
              </a:rPr>
              <a:t>Table of principle of precincts of Le-Corbusier.</a:t>
            </a:r>
          </a:p>
          <a:p>
            <a:pPr marL="0" indent="0">
              <a:buNone/>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1851731639"/>
              </p:ext>
            </p:extLst>
          </p:nvPr>
        </p:nvGraphicFramePr>
        <p:xfrm>
          <a:off x="646111" y="1678436"/>
          <a:ext cx="10138430" cy="4206240"/>
        </p:xfrm>
        <a:graphic>
          <a:graphicData uri="http://schemas.openxmlformats.org/drawingml/2006/table">
            <a:tbl>
              <a:tblPr firstRow="1" bandRow="1">
                <a:tableStyleId>{5940675A-B579-460E-94D1-54222C63F5DA}</a:tableStyleId>
              </a:tblPr>
              <a:tblGrid>
                <a:gridCol w="5069215">
                  <a:extLst>
                    <a:ext uri="{9D8B030D-6E8A-4147-A177-3AD203B41FA5}">
                      <a16:colId xmlns:a16="http://schemas.microsoft.com/office/drawing/2014/main" val="1179307434"/>
                    </a:ext>
                  </a:extLst>
                </a:gridCol>
                <a:gridCol w="5069215">
                  <a:extLst>
                    <a:ext uri="{9D8B030D-6E8A-4147-A177-3AD203B41FA5}">
                      <a16:colId xmlns:a16="http://schemas.microsoft.com/office/drawing/2014/main" val="3440896439"/>
                    </a:ext>
                  </a:extLst>
                </a:gridCol>
              </a:tblGrid>
              <a:tr h="370840">
                <a:tc>
                  <a:txBody>
                    <a:bodyPr/>
                    <a:lstStyle/>
                    <a:p>
                      <a:r>
                        <a:rPr lang="en-US" sz="2400" b="1" dirty="0" smtClean="0">
                          <a:latin typeface="Times New Roman" panose="02020603050405020304" pitchFamily="18" charset="0"/>
                          <a:cs typeface="Times New Roman" panose="02020603050405020304" pitchFamily="18" charset="0"/>
                        </a:rPr>
                        <a:t>Major</a:t>
                      </a:r>
                      <a:r>
                        <a:rPr lang="en-US" sz="2400" b="1" baseline="0" dirty="0" smtClean="0">
                          <a:latin typeface="Times New Roman" panose="02020603050405020304" pitchFamily="18" charset="0"/>
                          <a:cs typeface="Times New Roman" panose="02020603050405020304" pitchFamily="18" charset="0"/>
                        </a:rPr>
                        <a:t> Parts of Human Body</a:t>
                      </a:r>
                      <a:endParaRPr lang="en-US" sz="2400" b="1" dirty="0">
                        <a:latin typeface="Times New Roman" panose="02020603050405020304" pitchFamily="18" charset="0"/>
                        <a:cs typeface="Times New Roman" panose="02020603050405020304" pitchFamily="18" charset="0"/>
                      </a:endParaRPr>
                    </a:p>
                  </a:txBody>
                  <a:tcPr/>
                </a:tc>
                <a:tc>
                  <a:txBody>
                    <a:bodyPr/>
                    <a:lstStyle/>
                    <a:p>
                      <a:r>
                        <a:rPr lang="en-US" sz="2400" b="1" dirty="0" smtClean="0">
                          <a:latin typeface="Times New Roman" panose="02020603050405020304" pitchFamily="18" charset="0"/>
                          <a:cs typeface="Times New Roman" panose="02020603050405020304" pitchFamily="18" charset="0"/>
                        </a:rPr>
                        <a:t>Physical Land</a:t>
                      </a:r>
                      <a:r>
                        <a:rPr lang="en-US" sz="2400" b="1" baseline="0" dirty="0" smtClean="0">
                          <a:latin typeface="Times New Roman" panose="02020603050405020304" pitchFamily="18" charset="0"/>
                          <a:cs typeface="Times New Roman" panose="02020603050405020304" pitchFamily="18" charset="0"/>
                        </a:rPr>
                        <a:t> use </a:t>
                      </a:r>
                    </a:p>
                    <a:p>
                      <a:r>
                        <a:rPr lang="en-US" sz="2400" b="1" baseline="0" dirty="0" smtClean="0">
                          <a:latin typeface="Times New Roman" panose="02020603050405020304" pitchFamily="18" charset="0"/>
                          <a:cs typeface="Times New Roman" panose="02020603050405020304" pitchFamily="18" charset="0"/>
                        </a:rPr>
                        <a:t>Planning Elements</a:t>
                      </a:r>
                      <a:endParaRPr lang="en-US" sz="24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77071744"/>
                  </a:ext>
                </a:extLst>
              </a:tr>
              <a:tr h="370840">
                <a:tc>
                  <a:txBody>
                    <a:bodyPr/>
                    <a:lstStyle/>
                    <a:p>
                      <a:r>
                        <a:rPr lang="en-US" sz="2400" dirty="0" smtClean="0">
                          <a:latin typeface="Times New Roman" panose="02020603050405020304" pitchFamily="18" charset="0"/>
                          <a:cs typeface="Times New Roman" panose="02020603050405020304" pitchFamily="18" charset="0"/>
                        </a:rPr>
                        <a:t>Head</a:t>
                      </a:r>
                    </a:p>
                    <a:p>
                      <a:r>
                        <a:rPr lang="en-US" sz="2400" dirty="0" smtClean="0">
                          <a:latin typeface="Times New Roman" panose="02020603050405020304" pitchFamily="18" charset="0"/>
                          <a:cs typeface="Times New Roman" panose="02020603050405020304" pitchFamily="18" charset="0"/>
                        </a:rPr>
                        <a:t>Brain</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dirty="0" smtClean="0">
                          <a:latin typeface="Times New Roman" panose="02020603050405020304" pitchFamily="18" charset="0"/>
                          <a:cs typeface="Times New Roman" panose="02020603050405020304" pitchFamily="18" charset="0"/>
                        </a:rPr>
                        <a:t>Government</a:t>
                      </a:r>
                      <a:r>
                        <a:rPr lang="en-US" sz="2400" baseline="0" dirty="0" smtClean="0">
                          <a:latin typeface="Times New Roman" panose="02020603050405020304" pitchFamily="18" charset="0"/>
                          <a:cs typeface="Times New Roman" panose="02020603050405020304" pitchFamily="18" charset="0"/>
                        </a:rPr>
                        <a:t> buildings(University areas and Museum)</a:t>
                      </a:r>
                    </a:p>
                  </a:txBody>
                  <a:tcPr/>
                </a:tc>
                <a:extLst>
                  <a:ext uri="{0D108BD9-81ED-4DB2-BD59-A6C34878D82A}">
                    <a16:rowId xmlns:a16="http://schemas.microsoft.com/office/drawing/2014/main" val="4040607139"/>
                  </a:ext>
                </a:extLst>
              </a:tr>
              <a:tr h="370840">
                <a:tc>
                  <a:txBody>
                    <a:bodyPr/>
                    <a:lstStyle/>
                    <a:p>
                      <a:r>
                        <a:rPr lang="en-US" sz="2400" dirty="0" smtClean="0">
                          <a:latin typeface="Times New Roman" panose="02020603050405020304" pitchFamily="18" charset="0"/>
                          <a:cs typeface="Times New Roman" panose="02020603050405020304" pitchFamily="18" charset="0"/>
                        </a:rPr>
                        <a:t>Heart</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dirty="0" smtClean="0">
                          <a:latin typeface="Times New Roman" panose="02020603050405020304" pitchFamily="18" charset="0"/>
                          <a:cs typeface="Times New Roman" panose="02020603050405020304" pitchFamily="18" charset="0"/>
                        </a:rPr>
                        <a:t>Business areas/Commercial</a:t>
                      </a:r>
                      <a:r>
                        <a:rPr lang="en-US" sz="2400" baseline="0" dirty="0" smtClean="0">
                          <a:latin typeface="Times New Roman" panose="02020603050405020304" pitchFamily="18" charset="0"/>
                          <a:cs typeface="Times New Roman" panose="02020603050405020304" pitchFamily="18" charset="0"/>
                        </a:rPr>
                        <a:t> centers</a:t>
                      </a:r>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7529862"/>
                  </a:ext>
                </a:extLst>
              </a:tr>
              <a:tr h="370840">
                <a:tc>
                  <a:txBody>
                    <a:bodyPr/>
                    <a:lstStyle/>
                    <a:p>
                      <a:r>
                        <a:rPr lang="en-US" sz="2400" dirty="0" smtClean="0">
                          <a:latin typeface="Times New Roman" panose="02020603050405020304" pitchFamily="18" charset="0"/>
                          <a:cs typeface="Times New Roman" panose="02020603050405020304" pitchFamily="18" charset="0"/>
                        </a:rPr>
                        <a:t>Lungs</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dirty="0" smtClean="0">
                          <a:latin typeface="Times New Roman" panose="02020603050405020304" pitchFamily="18" charset="0"/>
                          <a:cs typeface="Times New Roman" panose="02020603050405020304" pitchFamily="18" charset="0"/>
                        </a:rPr>
                        <a:t>Gardens and Parks</a:t>
                      </a:r>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48720220"/>
                  </a:ext>
                </a:extLst>
              </a:tr>
              <a:tr h="370840">
                <a:tc>
                  <a:txBody>
                    <a:bodyPr/>
                    <a:lstStyle/>
                    <a:p>
                      <a:r>
                        <a:rPr lang="en-US" sz="2400" dirty="0" smtClean="0">
                          <a:latin typeface="Times New Roman" panose="02020603050405020304" pitchFamily="18" charset="0"/>
                          <a:cs typeface="Times New Roman" panose="02020603050405020304" pitchFamily="18" charset="0"/>
                        </a:rPr>
                        <a:t>Hands</a:t>
                      </a:r>
                    </a:p>
                    <a:p>
                      <a:r>
                        <a:rPr lang="en-US" sz="2400" dirty="0" smtClean="0">
                          <a:latin typeface="Times New Roman" panose="02020603050405020304" pitchFamily="18" charset="0"/>
                          <a:cs typeface="Times New Roman" panose="02020603050405020304" pitchFamily="18" charset="0"/>
                        </a:rPr>
                        <a:t>Legs</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dirty="0" smtClean="0">
                          <a:latin typeface="Times New Roman" panose="02020603050405020304" pitchFamily="18" charset="0"/>
                          <a:cs typeface="Times New Roman" panose="02020603050405020304" pitchFamily="18" charset="0"/>
                        </a:rPr>
                        <a:t>Hinterlands</a:t>
                      </a:r>
                    </a:p>
                    <a:p>
                      <a:r>
                        <a:rPr lang="en-US" sz="2400" dirty="0" smtClean="0">
                          <a:latin typeface="Times New Roman" panose="02020603050405020304" pitchFamily="18" charset="0"/>
                          <a:cs typeface="Times New Roman" panose="02020603050405020304" pitchFamily="18" charset="0"/>
                        </a:rPr>
                        <a:t>Manufacturing</a:t>
                      </a:r>
                      <a:r>
                        <a:rPr lang="en-US" sz="2400" baseline="0" dirty="0" smtClean="0">
                          <a:latin typeface="Times New Roman" panose="02020603050405020304" pitchFamily="18" charset="0"/>
                          <a:cs typeface="Times New Roman" panose="02020603050405020304" pitchFamily="18" charset="0"/>
                        </a:rPr>
                        <a:t> areas, Industrial areas</a:t>
                      </a:r>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4091527"/>
                  </a:ext>
                </a:extLst>
              </a:tr>
              <a:tr h="370840">
                <a:tc>
                  <a:txBody>
                    <a:bodyPr/>
                    <a:lstStyle/>
                    <a:p>
                      <a:r>
                        <a:rPr lang="en-US" sz="2400" dirty="0" smtClean="0">
                          <a:latin typeface="Times New Roman" panose="02020603050405020304" pitchFamily="18" charset="0"/>
                          <a:cs typeface="Times New Roman" panose="02020603050405020304" pitchFamily="18" charset="0"/>
                        </a:rPr>
                        <a:t>Arteries</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dirty="0" smtClean="0">
                          <a:latin typeface="Times New Roman" panose="02020603050405020304" pitchFamily="18" charset="0"/>
                          <a:cs typeface="Times New Roman" panose="02020603050405020304" pitchFamily="18" charset="0"/>
                        </a:rPr>
                        <a:t>Main roads, Secondary and</a:t>
                      </a:r>
                      <a:r>
                        <a:rPr lang="en-US" sz="2400" baseline="0" dirty="0" smtClean="0">
                          <a:latin typeface="Times New Roman" panose="02020603050405020304" pitchFamily="18" charset="0"/>
                          <a:cs typeface="Times New Roman" panose="02020603050405020304" pitchFamily="18" charset="0"/>
                        </a:rPr>
                        <a:t> Local roads.</a:t>
                      </a:r>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91609130"/>
                  </a:ext>
                </a:extLst>
              </a:tr>
            </a:tbl>
          </a:graphicData>
        </a:graphic>
      </p:graphicFrame>
    </p:spTree>
    <p:extLst>
      <p:ext uri="{BB962C8B-B14F-4D97-AF65-F5344CB8AC3E}">
        <p14:creationId xmlns:p14="http://schemas.microsoft.com/office/powerpoint/2010/main" val="18466189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138</TotalTime>
  <Words>1162</Words>
  <Application>Microsoft Office PowerPoint</Application>
  <PresentationFormat>Widescreen</PresentationFormat>
  <Paragraphs>88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Century Gothic</vt:lpstr>
      <vt:lpstr>Times New Roman</vt:lpstr>
      <vt:lpstr>Wingdings</vt:lpstr>
      <vt:lpstr>Wingdings 3</vt:lpstr>
      <vt:lpstr>Ion</vt:lpstr>
      <vt:lpstr>Lecture no. 10</vt:lpstr>
      <vt:lpstr>Planning Theory of Soria-y-Mata</vt:lpstr>
      <vt:lpstr>Planning Theory of Soria-y-Mata</vt:lpstr>
      <vt:lpstr>Planning Theory of Patrick Geddes</vt:lpstr>
      <vt:lpstr>Planning Theory of Patrick Geddes</vt:lpstr>
      <vt:lpstr>Planning Theory of Ebenezer Howard</vt:lpstr>
      <vt:lpstr>PowerPoint Presentation</vt:lpstr>
      <vt:lpstr>Planning Theory of Le-Corbusier</vt:lpstr>
      <vt:lpstr>Planning Theory of Le-Corbusier</vt:lpstr>
      <vt:lpstr>Planning Theory of C.A. Doxiadis</vt:lpstr>
      <vt:lpstr>Planning Theory of C.A. Doxiadis</vt:lpstr>
      <vt:lpstr>Planning Theory of C.A. Doxiadis</vt:lpstr>
      <vt:lpstr>Planning Theory of Frank Lloyd Wright</vt:lpstr>
      <vt:lpstr>Planning Theory of Lewis Mumford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no. 13</dc:title>
  <dc:creator>Home</dc:creator>
  <cp:lastModifiedBy>User</cp:lastModifiedBy>
  <cp:revision>13</cp:revision>
  <dcterms:created xsi:type="dcterms:W3CDTF">2017-10-01T14:19:25Z</dcterms:created>
  <dcterms:modified xsi:type="dcterms:W3CDTF">2020-01-21T05:21:55Z</dcterms:modified>
</cp:coreProperties>
</file>